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8693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1"/>
            <a:ext cx="2949787" cy="498693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AA18153F-A2F9-488B-B26E-5ABB64E2912F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8"/>
            <a:ext cx="5445760" cy="3913614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2A986346-E691-4B75-A69F-DDF1FB5A04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3956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68400" y="1243013"/>
            <a:ext cx="4470400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986346-E691-4B75-A69F-DDF1FB5A043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4639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CDEAB-AD49-4940-BF7D-0C6152D666E6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95523-C9AF-41DD-AA98-545D18A984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9263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CDEAB-AD49-4940-BF7D-0C6152D666E6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95523-C9AF-41DD-AA98-545D18A984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3582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CDEAB-AD49-4940-BF7D-0C6152D666E6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95523-C9AF-41DD-AA98-545D18A984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1944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CDEAB-AD49-4940-BF7D-0C6152D666E6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95523-C9AF-41DD-AA98-545D18A984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1685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CDEAB-AD49-4940-BF7D-0C6152D666E6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95523-C9AF-41DD-AA98-545D18A984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03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CDEAB-AD49-4940-BF7D-0C6152D666E6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95523-C9AF-41DD-AA98-545D18A984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0775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CDEAB-AD49-4940-BF7D-0C6152D666E6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95523-C9AF-41DD-AA98-545D18A984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5693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CDEAB-AD49-4940-BF7D-0C6152D666E6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95523-C9AF-41DD-AA98-545D18A984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3889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CDEAB-AD49-4940-BF7D-0C6152D666E6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95523-C9AF-41DD-AA98-545D18A984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1133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CDEAB-AD49-4940-BF7D-0C6152D666E6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95523-C9AF-41DD-AA98-545D18A984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6053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CDEAB-AD49-4940-BF7D-0C6152D666E6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95523-C9AF-41DD-AA98-545D18A984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4133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CDEAB-AD49-4940-BF7D-0C6152D666E6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95523-C9AF-41DD-AA98-545D18A984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9744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505791" y="317347"/>
            <a:ext cx="175560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rgbClr val="000000"/>
                </a:solidFill>
                <a:latin typeface="+mn-ea"/>
              </a:rPr>
              <a:t>建築</a:t>
            </a:r>
            <a:r>
              <a:rPr lang="en-US" altLang="ja-JP" sz="1200" b="1" dirty="0" smtClean="0">
                <a:solidFill>
                  <a:srgbClr val="000000"/>
                </a:solidFill>
                <a:latin typeface="+mn-ea"/>
              </a:rPr>
              <a:t>GX</a:t>
            </a:r>
            <a:r>
              <a:rPr lang="ja-JP" altLang="en-US" sz="1200" b="1" dirty="0" smtClean="0">
                <a:solidFill>
                  <a:srgbClr val="000000"/>
                </a:solidFill>
                <a:latin typeface="+mn-ea"/>
              </a:rPr>
              <a:t>・</a:t>
            </a:r>
            <a:r>
              <a:rPr lang="en-US" altLang="ja-JP" sz="1200" b="1" dirty="0" smtClean="0">
                <a:solidFill>
                  <a:srgbClr val="000000"/>
                </a:solidFill>
                <a:latin typeface="+mn-ea"/>
              </a:rPr>
              <a:t>DX</a:t>
            </a:r>
            <a:r>
              <a:rPr lang="ja-JP" altLang="en-US" sz="1200" b="1" dirty="0" smtClean="0">
                <a:solidFill>
                  <a:srgbClr val="000000"/>
                </a:solidFill>
                <a:latin typeface="+mn-ea"/>
              </a:rPr>
              <a:t>推進事業</a:t>
            </a:r>
            <a:r>
              <a:rPr lang="zh-TW" altLang="en-US" sz="1200" dirty="0" smtClean="0">
                <a:latin typeface="+mn-ea"/>
              </a:rPr>
              <a:t> </a:t>
            </a:r>
            <a:endParaRPr lang="ja-JP" altLang="en-US" sz="1200" dirty="0">
              <a:latin typeface="+mn-ea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556953" y="976929"/>
            <a:ext cx="8079971" cy="5590127"/>
          </a:xfrm>
          <a:prstGeom prst="rect">
            <a:avLst/>
          </a:prstGeom>
          <a:noFill/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6168044" y="297606"/>
            <a:ext cx="2601883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100" b="1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完了実績報告</a:t>
            </a:r>
            <a:r>
              <a:rPr lang="en-US" altLang="ja-JP" sz="1100" b="1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(</a:t>
            </a:r>
            <a:r>
              <a:rPr lang="ja-JP" altLang="en-US" sz="1100" b="1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所定様式４ 別紙</a:t>
            </a:r>
            <a:r>
              <a:rPr lang="en-US" altLang="ja-JP" sz="1100" b="1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)</a:t>
            </a:r>
            <a:r>
              <a:rPr lang="zh-TW" altLang="en-US" sz="1100" dirty="0" smtClean="0"/>
              <a:t> </a:t>
            </a:r>
            <a:endParaRPr lang="ja-JP" altLang="en-US" sz="1100" dirty="0"/>
          </a:p>
        </p:txBody>
      </p:sp>
      <p:sp>
        <p:nvSpPr>
          <p:cNvPr id="9" name="正方形/長方形 8"/>
          <p:cNvSpPr/>
          <p:nvPr/>
        </p:nvSpPr>
        <p:spPr>
          <a:xfrm>
            <a:off x="505791" y="585550"/>
            <a:ext cx="44053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b="1" dirty="0">
                <a:solidFill>
                  <a:srgbClr val="000000"/>
                </a:solidFill>
                <a:ea typeface="游ゴシック" panose="020B0400000000000000" pitchFamily="50" charset="-128"/>
              </a:rPr>
              <a:t>完了実績報告書</a:t>
            </a:r>
            <a:r>
              <a:rPr lang="zh-TW" altLang="en-US" b="1" dirty="0">
                <a:solidFill>
                  <a:srgbClr val="FF0000"/>
                </a:solidFill>
                <a:ea typeface="游ゴシック" panose="020B0400000000000000" pitchFamily="50" charset="-128"/>
              </a:rPr>
              <a:t>　</a:t>
            </a:r>
            <a:r>
              <a:rPr lang="zh-TW" altLang="en-US" b="1" dirty="0">
                <a:solidFill>
                  <a:srgbClr val="000000"/>
                </a:solidFill>
                <a:ea typeface="游ゴシック" panose="020B0400000000000000" pitchFamily="50" charset="-128"/>
              </a:rPr>
              <a:t>建物整備要件適合確認</a:t>
            </a:r>
            <a:r>
              <a:rPr lang="zh-TW" altLang="en-US" dirty="0"/>
              <a:t> </a:t>
            </a:r>
            <a:endParaRPr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56953" y="975061"/>
            <a:ext cx="8079971" cy="307777"/>
          </a:xfrm>
          <a:prstGeom prst="rect">
            <a:avLst/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+mn-ea"/>
              </a:rPr>
              <a:t>大規模プロジェクトにおける</a:t>
            </a:r>
            <a:r>
              <a:rPr lang="en-US" altLang="ja-JP" sz="1400" dirty="0">
                <a:latin typeface="+mn-ea"/>
              </a:rPr>
              <a:t>BIM</a:t>
            </a:r>
            <a:r>
              <a:rPr lang="ja-JP" altLang="en-US" sz="1400" dirty="0">
                <a:latin typeface="+mn-ea"/>
              </a:rPr>
              <a:t>の活用の</a:t>
            </a:r>
            <a:r>
              <a:rPr lang="ja-JP" altLang="en-US" sz="1400" dirty="0" smtClean="0">
                <a:latin typeface="+mn-ea"/>
              </a:rPr>
              <a:t>具体的な内容について</a:t>
            </a:r>
            <a:endParaRPr lang="ja-JP" altLang="en-US" sz="1400" dirty="0">
              <a:latin typeface="+mn-ea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571105" y="3181645"/>
            <a:ext cx="6384175" cy="738664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kumimoji="0" lang="ja-JP" altLang="en-US" sz="1400" kern="0" dirty="0">
                <a:solidFill>
                  <a:srgbClr val="000000"/>
                </a:solidFill>
                <a:latin typeface="+mn-ea"/>
                <a:cs typeface="Meiryo UI" panose="020B0604030504040204" pitchFamily="50" charset="-128"/>
              </a:rPr>
              <a:t>大規模なプロジェクトは、</a:t>
            </a:r>
            <a:r>
              <a:rPr kumimoji="0" lang="en-US" altLang="ja-JP" sz="1400" kern="0" dirty="0">
                <a:solidFill>
                  <a:srgbClr val="000000"/>
                </a:solidFill>
                <a:latin typeface="+mn-ea"/>
                <a:cs typeface="Meiryo UI" panose="020B0604030504040204" pitchFamily="50" charset="-128"/>
              </a:rPr>
              <a:t>BIM</a:t>
            </a:r>
            <a:r>
              <a:rPr kumimoji="0" lang="ja-JP" altLang="en-US" sz="1400" kern="0" dirty="0">
                <a:solidFill>
                  <a:srgbClr val="000000"/>
                </a:solidFill>
                <a:latin typeface="+mn-ea"/>
                <a:cs typeface="Meiryo UI" panose="020B0604030504040204" pitchFamily="50" charset="-128"/>
              </a:rPr>
              <a:t>の活用に関する要件に適合することを証明する書類と併せ、</a:t>
            </a:r>
            <a:r>
              <a:rPr lang="en-US" altLang="ja-JP" sz="1400" dirty="0">
                <a:latin typeface="+mn-ea"/>
              </a:rPr>
              <a:t>BIM</a:t>
            </a:r>
            <a:r>
              <a:rPr lang="ja-JP" altLang="en-US" sz="1400" dirty="0">
                <a:latin typeface="+mn-ea"/>
              </a:rPr>
              <a:t>の活用の具体的</a:t>
            </a:r>
            <a:r>
              <a:rPr lang="ja-JP" altLang="en-US" sz="1400" dirty="0" smtClean="0">
                <a:latin typeface="+mn-ea"/>
              </a:rPr>
              <a:t>内容の詳細に</a:t>
            </a:r>
            <a:r>
              <a:rPr lang="ja-JP" altLang="en-US" sz="1400" dirty="0" smtClean="0">
                <a:latin typeface="+mn-ea"/>
              </a:rPr>
              <a:t>ついて、文章の他、</a:t>
            </a:r>
            <a:r>
              <a:rPr lang="ja-JP" altLang="en-US" sz="1400" dirty="0" smtClean="0">
                <a:latin typeface="+mn-ea"/>
              </a:rPr>
              <a:t>画像</a:t>
            </a:r>
            <a:r>
              <a:rPr lang="ja-JP" altLang="en-US" sz="1400" dirty="0">
                <a:latin typeface="+mn-ea"/>
              </a:rPr>
              <a:t>、</a:t>
            </a:r>
            <a:r>
              <a:rPr lang="ja-JP" altLang="en-US" sz="1400" dirty="0" smtClean="0">
                <a:latin typeface="+mn-ea"/>
              </a:rPr>
              <a:t>写真も使用し、本様式に記載</a:t>
            </a:r>
            <a:r>
              <a:rPr lang="ja-JP" altLang="en-US" sz="1400" dirty="0">
                <a:latin typeface="+mn-ea"/>
              </a:rPr>
              <a:t>していただきます。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556953" y="1282837"/>
            <a:ext cx="8079971" cy="11687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56952" y="1288834"/>
            <a:ext cx="58854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＜申請するプロジェクトにおいて活用した国土交通省が定める</a:t>
            </a:r>
            <a:r>
              <a:rPr lang="ja-JP" altLang="en-US" sz="1200" dirty="0" smtClean="0"/>
              <a:t>利用方法</a:t>
            </a:r>
            <a:r>
              <a:rPr kumimoji="1" lang="ja-JP" altLang="en-US" sz="1200" dirty="0" smtClean="0"/>
              <a:t>を記載＞</a:t>
            </a:r>
            <a:endParaRPr kumimoji="1" lang="ja-JP" altLang="en-US" sz="12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30730" y="2508839"/>
            <a:ext cx="26696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＜</a:t>
            </a:r>
            <a:r>
              <a:rPr lang="en-US" altLang="ja-JP" sz="1200" dirty="0" smtClean="0"/>
              <a:t>BIM</a:t>
            </a:r>
            <a:r>
              <a:rPr lang="ja-JP" altLang="en-US" sz="1200" dirty="0" smtClean="0"/>
              <a:t>活用の</a:t>
            </a:r>
            <a:r>
              <a:rPr lang="ja-JP" altLang="en-US" sz="1200" dirty="0"/>
              <a:t>具体的</a:t>
            </a:r>
            <a:r>
              <a:rPr lang="ja-JP" altLang="en-US" sz="1200" dirty="0" smtClean="0"/>
              <a:t>な内容</a:t>
            </a:r>
            <a:r>
              <a:rPr kumimoji="1" lang="ja-JP" altLang="en-US" sz="1200" dirty="0" smtClean="0"/>
              <a:t>＞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214180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</TotalTime>
  <Words>113</Words>
  <Application>Microsoft Office PowerPoint</Application>
  <PresentationFormat>画面に合わせる 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新細明體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大森　淳史</dc:creator>
  <cp:lastModifiedBy>大森　淳史</cp:lastModifiedBy>
  <cp:revision>14</cp:revision>
  <cp:lastPrinted>2025-07-11T04:25:56Z</cp:lastPrinted>
  <dcterms:created xsi:type="dcterms:W3CDTF">2023-12-21T06:46:30Z</dcterms:created>
  <dcterms:modified xsi:type="dcterms:W3CDTF">2025-07-11T04:25:59Z</dcterms:modified>
</cp:coreProperties>
</file>